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32399288" cy="5039995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FF2D"/>
    <a:srgbClr val="FFAFAF"/>
    <a:srgbClr val="0B3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26" d="100"/>
          <a:sy n="26" d="100"/>
        </p:scale>
        <p:origin x="16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8248329"/>
            <a:ext cx="27539395" cy="17546649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6471644"/>
            <a:ext cx="24299466" cy="12168318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4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9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683331"/>
            <a:ext cx="6986096" cy="427116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683331"/>
            <a:ext cx="20553298" cy="427116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1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6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2565002"/>
            <a:ext cx="27944386" cy="20964976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33728315"/>
            <a:ext cx="27944386" cy="11024985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9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3416653"/>
            <a:ext cx="13769697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3416653"/>
            <a:ext cx="13769697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8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683342"/>
            <a:ext cx="27944386" cy="97416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2354992"/>
            <a:ext cx="13706415" cy="6054990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8409982"/>
            <a:ext cx="13706415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2354992"/>
            <a:ext cx="13773917" cy="6054990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8409982"/>
            <a:ext cx="13773917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7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2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3359997"/>
            <a:ext cx="10449614" cy="11759988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7256671"/>
            <a:ext cx="16402140" cy="35816631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5119985"/>
            <a:ext cx="10449614" cy="28011643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1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3359997"/>
            <a:ext cx="10449614" cy="11759988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7256671"/>
            <a:ext cx="16402140" cy="35816631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5119985"/>
            <a:ext cx="10449614" cy="28011643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6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683342"/>
            <a:ext cx="27944386" cy="974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3416653"/>
            <a:ext cx="27944386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6713298"/>
            <a:ext cx="7289840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2977B-ECEA-439D-B120-5C52C53603E7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6713298"/>
            <a:ext cx="10934760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6713298"/>
            <a:ext cx="7289840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49CF-1FE4-478D-BA7E-AC5C3CCE8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5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jpg"/><Relationship Id="rId3" Type="http://schemas.microsoft.com/office/2007/relationships/hdphoto" Target="../media/hdphoto1.wdp"/><Relationship Id="rId21" Type="http://schemas.openxmlformats.org/officeDocument/2006/relationships/image" Target="../media/image18.jpg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17" Type="http://schemas.openxmlformats.org/officeDocument/2006/relationships/image" Target="../media/image14.png"/><Relationship Id="rId25" Type="http://schemas.openxmlformats.org/officeDocument/2006/relationships/image" Target="../media/image22.jp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jpg"/><Relationship Id="rId29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24" Type="http://schemas.openxmlformats.org/officeDocument/2006/relationships/image" Target="../media/image21.jp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jpg"/><Relationship Id="rId10" Type="http://schemas.openxmlformats.org/officeDocument/2006/relationships/image" Target="../media/image7.jp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한쪽 모서리 2">
            <a:extLst>
              <a:ext uri="{FF2B5EF4-FFF2-40B4-BE49-F238E27FC236}">
                <a16:creationId xmlns:a16="http://schemas.microsoft.com/office/drawing/2014/main" id="{C5A30215-50AE-E782-8CDF-2DFA1CFAE217}"/>
              </a:ext>
            </a:extLst>
          </p:cNvPr>
          <p:cNvSpPr>
            <a:spLocks/>
          </p:cNvSpPr>
          <p:nvPr/>
        </p:nvSpPr>
        <p:spPr>
          <a:xfrm>
            <a:off x="16412219" y="8752683"/>
            <a:ext cx="15698221" cy="16087283"/>
          </a:xfrm>
          <a:prstGeom prst="round1Rect">
            <a:avLst>
              <a:gd name="adj" fmla="val 94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한쪽 모서리 41">
            <a:extLst>
              <a:ext uri="{FF2B5EF4-FFF2-40B4-BE49-F238E27FC236}">
                <a16:creationId xmlns:a16="http://schemas.microsoft.com/office/drawing/2014/main" id="{0789CE0C-572F-5226-61F8-2B3EE3A0BF31}"/>
              </a:ext>
            </a:extLst>
          </p:cNvPr>
          <p:cNvSpPr>
            <a:spLocks/>
          </p:cNvSpPr>
          <p:nvPr/>
        </p:nvSpPr>
        <p:spPr>
          <a:xfrm>
            <a:off x="16412219" y="25577416"/>
            <a:ext cx="15676985" cy="24021395"/>
          </a:xfrm>
          <a:prstGeom prst="round1Rect">
            <a:avLst>
              <a:gd name="adj" fmla="val 7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한쪽 모서리 39">
            <a:extLst>
              <a:ext uri="{FF2B5EF4-FFF2-40B4-BE49-F238E27FC236}">
                <a16:creationId xmlns:a16="http://schemas.microsoft.com/office/drawing/2014/main" id="{E41E5D1C-ABA3-9B47-9570-BD221EE2F4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0084" y="8752684"/>
            <a:ext cx="15698221" cy="35002151"/>
          </a:xfrm>
          <a:prstGeom prst="round1Rect">
            <a:avLst>
              <a:gd name="adj" fmla="val 74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5037787-6B97-F7A4-F340-C8F33912C8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462" y="4395548"/>
            <a:ext cx="31854742" cy="3735785"/>
          </a:xfrm>
          <a:prstGeom prst="round1Rect">
            <a:avLst>
              <a:gd name="adj" fmla="val 264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050B3-D31D-160A-A38E-CEB967A642AD}"/>
              </a:ext>
            </a:extLst>
          </p:cNvPr>
          <p:cNvSpPr txBox="1"/>
          <p:nvPr/>
        </p:nvSpPr>
        <p:spPr>
          <a:xfrm>
            <a:off x="0" y="0"/>
            <a:ext cx="32399288" cy="37446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6700" b="1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2022</a:t>
            </a:r>
            <a:r>
              <a:rPr lang="ko-KR" altLang="en-US" sz="6700" b="1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6700" b="1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  <a:r>
              <a:rPr lang="ko-KR" altLang="en-US" sz="6700" b="1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폭우 사례에 대한 종관분석 및 수치 실험</a:t>
            </a:r>
            <a:endParaRPr lang="en-US" altLang="ko-KR" sz="6700" b="1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김수진</a:t>
            </a:r>
            <a:r>
              <a:rPr lang="en-US" altLang="ko-KR" sz="4000" baseline="60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en-US" altLang="ko-KR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박찬일</a:t>
            </a:r>
            <a:r>
              <a:rPr lang="en-US" altLang="ko-KR" sz="4000" baseline="60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1</a:t>
            </a:r>
            <a:r>
              <a:rPr lang="en-US" altLang="ko-KR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백승윤</a:t>
            </a:r>
            <a:r>
              <a:rPr lang="en-US" altLang="ko-KR" sz="4000" baseline="60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1</a:t>
            </a:r>
            <a:r>
              <a:rPr lang="en-US" altLang="ko-KR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손석우</a:t>
            </a:r>
            <a:r>
              <a:rPr lang="en-US" altLang="ko-KR" sz="4000" baseline="60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1</a:t>
            </a:r>
          </a:p>
          <a:p>
            <a:pPr algn="ctr"/>
            <a:endParaRPr lang="en-US" altLang="ko-KR" sz="2000" baseline="60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4000" baseline="60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서울대학교 자연과학대학 지구환경과학부 </a:t>
            </a:r>
            <a:endParaRPr lang="en-US" altLang="ko-KR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ko-KR" altLang="en-US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978828F-DC76-5201-A923-D22C1FB880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8" y="458419"/>
            <a:ext cx="2520000" cy="2520000"/>
          </a:xfrm>
          <a:prstGeom prst="rect">
            <a:avLst/>
          </a:prstGeom>
        </p:spPr>
      </p:pic>
      <p:pic>
        <p:nvPicPr>
          <p:cNvPr id="15" name="그림 14" descr="로고이(가) 표시된 사진&#10;&#10;자동 생성된 설명">
            <a:extLst>
              <a:ext uri="{FF2B5EF4-FFF2-40B4-BE49-F238E27FC236}">
                <a16:creationId xmlns:a16="http://schemas.microsoft.com/office/drawing/2014/main" id="{929A90BA-1C2C-0D1D-FD61-FBD241B4DB9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13" y="368419"/>
            <a:ext cx="2700000" cy="27000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3780ACD-9B7B-0AFD-ABFF-206C9DF1F5E7}"/>
              </a:ext>
            </a:extLst>
          </p:cNvPr>
          <p:cNvSpPr/>
          <p:nvPr/>
        </p:nvSpPr>
        <p:spPr>
          <a:xfrm>
            <a:off x="482718" y="3985240"/>
            <a:ext cx="5448395" cy="8206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2022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폭우 사례</a:t>
            </a:r>
          </a:p>
        </p:txBody>
      </p:sp>
      <p:pic>
        <p:nvPicPr>
          <p:cNvPr id="27" name="그림 26" descr="도표이(가) 표시된 사진&#10;&#10;자동 생성된 설명">
            <a:extLst>
              <a:ext uri="{FF2B5EF4-FFF2-40B4-BE49-F238E27FC236}">
                <a16:creationId xmlns:a16="http://schemas.microsoft.com/office/drawing/2014/main" id="{F5AA9556-E27B-DEF6-2E36-1EBDBAAEAF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33993" b="31129"/>
          <a:stretch/>
        </p:blipFill>
        <p:spPr>
          <a:xfrm>
            <a:off x="4288755" y="4955042"/>
            <a:ext cx="14400000" cy="2880000"/>
          </a:xfrm>
          <a:prstGeom prst="rect">
            <a:avLst/>
          </a:prstGeom>
        </p:spPr>
      </p:pic>
      <p:sp>
        <p:nvSpPr>
          <p:cNvPr id="76" name="화살표: 원형 75">
            <a:extLst>
              <a:ext uri="{FF2B5EF4-FFF2-40B4-BE49-F238E27FC236}">
                <a16:creationId xmlns:a16="http://schemas.microsoft.com/office/drawing/2014/main" id="{BC963434-17B8-0DB2-C54D-C8FCCD7CB622}"/>
              </a:ext>
            </a:extLst>
          </p:cNvPr>
          <p:cNvSpPr/>
          <p:nvPr/>
        </p:nvSpPr>
        <p:spPr>
          <a:xfrm rot="20824881">
            <a:off x="13830213" y="8835186"/>
            <a:ext cx="3870786" cy="3150011"/>
          </a:xfrm>
          <a:prstGeom prst="circularArrow">
            <a:avLst>
              <a:gd name="adj1" fmla="val 3458"/>
              <a:gd name="adj2" fmla="val 525006"/>
              <a:gd name="adj3" fmla="val 20086186"/>
              <a:gd name="adj4" fmla="val 10800000"/>
              <a:gd name="adj5" fmla="val 5772"/>
            </a:avLst>
          </a:prstGeom>
          <a:solidFill>
            <a:srgbClr val="2DFF2D"/>
          </a:solidFill>
          <a:ln>
            <a:solidFill>
              <a:srgbClr val="2DF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3844BC-0D12-613E-A60C-214269F6AF8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861" t="1534"/>
          <a:stretch/>
        </p:blipFill>
        <p:spPr>
          <a:xfrm>
            <a:off x="482718" y="5135042"/>
            <a:ext cx="3600000" cy="25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01FDEF-41E0-0363-EB33-CED4E7AF5A9B}"/>
              </a:ext>
            </a:extLst>
          </p:cNvPr>
          <p:cNvSpPr txBox="1"/>
          <p:nvPr/>
        </p:nvSpPr>
        <p:spPr>
          <a:xfrm>
            <a:off x="18688755" y="5440934"/>
            <a:ext cx="132278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지난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2022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년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월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일부터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11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일까지 일 누적 강수량이 최대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381.5mm, 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순간 최대 강수량이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141.5 mm hr-1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달하는 기록적인 폭우가 발생했다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8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9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일에는 수도권 지역을 중심으로 한 밴드형태의 강수대가 나타났으며 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9</a:t>
            </a:r>
            <a:r>
              <a:rPr lang="ko-KR" altLang="en-US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 이후로 충청지역까지 점점 밴드대가 남하하였다</a:t>
            </a:r>
            <a:r>
              <a:rPr lang="en-US" altLang="ko-KR" sz="2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just"/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자료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AWS)</a:t>
            </a:r>
            <a:endParaRPr lang="ko-KR" altLang="en-US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766502-12D7-F52A-6AE9-226A5C808492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" r="2767" b="3250"/>
          <a:stretch/>
        </p:blipFill>
        <p:spPr>
          <a:xfrm>
            <a:off x="548450" y="10208195"/>
            <a:ext cx="15287333" cy="5431663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1898DE-BD84-5D3C-3BC3-4EBA65FA403C}"/>
              </a:ext>
            </a:extLst>
          </p:cNvPr>
          <p:cNvSpPr/>
          <p:nvPr/>
        </p:nvSpPr>
        <p:spPr>
          <a:xfrm>
            <a:off x="16584386" y="25021121"/>
            <a:ext cx="5448395" cy="8206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수치 실험</a:t>
            </a:r>
          </a:p>
        </p:txBody>
      </p:sp>
      <p:sp>
        <p:nvSpPr>
          <p:cNvPr id="46" name="사각형: 둥근 한쪽 모서리 45">
            <a:extLst>
              <a:ext uri="{FF2B5EF4-FFF2-40B4-BE49-F238E27FC236}">
                <a16:creationId xmlns:a16="http://schemas.microsoft.com/office/drawing/2014/main" id="{1D053C44-9864-7731-6AF1-7C1E9F81A823}"/>
              </a:ext>
            </a:extLst>
          </p:cNvPr>
          <p:cNvSpPr>
            <a:spLocks/>
          </p:cNvSpPr>
          <p:nvPr/>
        </p:nvSpPr>
        <p:spPr>
          <a:xfrm>
            <a:off x="310084" y="44229198"/>
            <a:ext cx="15706164" cy="5369613"/>
          </a:xfrm>
          <a:prstGeom prst="round1Rect">
            <a:avLst>
              <a:gd name="adj" fmla="val 142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FA2C7CF-5E19-AA99-C790-DDDD3CF15AFC}"/>
              </a:ext>
            </a:extLst>
          </p:cNvPr>
          <p:cNvSpPr>
            <a:spLocks/>
          </p:cNvSpPr>
          <p:nvPr/>
        </p:nvSpPr>
        <p:spPr>
          <a:xfrm>
            <a:off x="482716" y="43971013"/>
            <a:ext cx="5448395" cy="53905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요약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FBF5F1-7CBC-9771-E91F-80DB7548CA51}"/>
              </a:ext>
            </a:extLst>
          </p:cNvPr>
          <p:cNvSpPr txBox="1"/>
          <p:nvPr/>
        </p:nvSpPr>
        <p:spPr>
          <a:xfrm>
            <a:off x="331320" y="15714834"/>
            <a:ext cx="15676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1. 8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일부터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일까지의 지위고도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등치선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및 지위고도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아노말리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연직 적분 된 수증기 수송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(IVT)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아노말리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벡터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E69684-6958-290B-3399-605D107E3AAF}"/>
              </a:ext>
            </a:extLst>
          </p:cNvPr>
          <p:cNvSpPr txBox="1"/>
          <p:nvPr/>
        </p:nvSpPr>
        <p:spPr>
          <a:xfrm>
            <a:off x="200218" y="16203354"/>
            <a:ext cx="158160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폭우기간을 전후를 포함하여 한반도 남쪽에는 고기압성 순환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북쪽에는 강한 저기압성 순환 패턴이 지배적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2E5785D-501E-8C7B-3FAF-E5D196CB33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 r="4885"/>
          <a:stretch/>
        </p:blipFill>
        <p:spPr>
          <a:xfrm>
            <a:off x="924451" y="17334569"/>
            <a:ext cx="5624979" cy="378771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852B4FD-8135-B4F7-D094-CBCF6E54FE68}"/>
              </a:ext>
            </a:extLst>
          </p:cNvPr>
          <p:cNvSpPr txBox="1"/>
          <p:nvPr/>
        </p:nvSpPr>
        <p:spPr>
          <a:xfrm>
            <a:off x="924451" y="21178653"/>
            <a:ext cx="562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지위고도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아노말리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등치선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상대와도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나타낸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Hovmoller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diagram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F8EE98-31F2-27DE-A064-000277BEB9EA}"/>
              </a:ext>
            </a:extLst>
          </p:cNvPr>
          <p:cNvSpPr txBox="1"/>
          <p:nvPr/>
        </p:nvSpPr>
        <p:spPr>
          <a:xfrm>
            <a:off x="7172437" y="18004543"/>
            <a:ext cx="74713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지위고도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아노말리를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통해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한반도 북쪽에 정체되어 있는 강한 저기압성 순환이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시간에 따라 점차 확장함을 확인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endParaRPr lang="en-US" altLang="ko-KR" sz="1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상대와도를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통해 더 작은 구조의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또 다른 저기압성 순환이 존재했음을 확인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CF8FE4A-1DAD-232E-63EF-C5E8C0970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1" y="22527956"/>
            <a:ext cx="15309936" cy="32484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57BCF7B-3D72-A923-623A-45B83C6CA770}"/>
              </a:ext>
            </a:extLst>
          </p:cNvPr>
          <p:cNvSpPr txBox="1"/>
          <p:nvPr/>
        </p:nvSpPr>
        <p:spPr>
          <a:xfrm>
            <a:off x="730786" y="25926314"/>
            <a:ext cx="1491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3. 10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기준으로  계산한 고주기성 지위고도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등치선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 저주기성 지위고도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01EFDE-A23B-A779-4D85-4336AD4F8CE6}"/>
              </a:ext>
            </a:extLst>
          </p:cNvPr>
          <p:cNvSpPr txBox="1"/>
          <p:nvPr/>
        </p:nvSpPr>
        <p:spPr>
          <a:xfrm>
            <a:off x="234462" y="26454282"/>
            <a:ext cx="158160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월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여름철 빈번하게 발생하는 알타이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사얀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후면으로부터의 고주기성 저기압이 발생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icrosoft GothicNeo" panose="020B0500000101010101" pitchFamily="50" charset="-127"/>
              </a:rPr>
              <a:t>↓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이러한 고주기성 저기압성 순환은 폭우가 시작된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월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한반도 북쪽에 정체되어 있던 강한 저기압성 순환에 가까워지며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대류 강화에 영향을 미쳤을 것으로 추정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85529D6B-C961-0F47-C3C0-B8DABCF162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8359211"/>
            <a:ext cx="15199297" cy="301425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5E1F3F1-8A04-B2E4-02F1-D35D9B942651}"/>
              </a:ext>
            </a:extLst>
          </p:cNvPr>
          <p:cNvSpPr txBox="1"/>
          <p:nvPr/>
        </p:nvSpPr>
        <p:spPr>
          <a:xfrm>
            <a:off x="730785" y="31495876"/>
            <a:ext cx="1491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상당온위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등치선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상당온위의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남북경도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7EF3B7-A578-BC73-E89D-80160F2FBFB7}"/>
              </a:ext>
            </a:extLst>
          </p:cNvPr>
          <p:cNvSpPr txBox="1"/>
          <p:nvPr/>
        </p:nvSpPr>
        <p:spPr>
          <a:xfrm>
            <a:off x="278004" y="32018394"/>
            <a:ext cx="158160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상당온위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경도를 통해 경계면의 발달 정도를 확인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icrosoft GothicNeo" panose="020B0500000101010101" pitchFamily="50" charset="-127"/>
              </a:rPr>
              <a:t>→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7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 비해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일부터 경계면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전선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의 강도가 매우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강해짐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65" name="그림 64" descr="도표이(가) 표시된 사진&#10;&#10;자동 생성된 설명">
            <a:extLst>
              <a:ext uri="{FF2B5EF4-FFF2-40B4-BE49-F238E27FC236}">
                <a16:creationId xmlns:a16="http://schemas.microsoft.com/office/drawing/2014/main" id="{A07BD8B0-2AB8-7EC8-0D3A-CF864ABDB5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7" y="32846598"/>
            <a:ext cx="15375670" cy="318691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FFD18EF-84FC-62AB-6DD6-0B7B09D96436}"/>
              </a:ext>
            </a:extLst>
          </p:cNvPr>
          <p:cNvSpPr txBox="1"/>
          <p:nvPr/>
        </p:nvSpPr>
        <p:spPr>
          <a:xfrm>
            <a:off x="441960" y="36155916"/>
            <a:ext cx="1541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상당온위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상당온위가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318K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이상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330K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이하인 영역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등치선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그리고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IVT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아노말리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벡터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463704-DB4E-CA06-E484-4A055EEE84C6}"/>
              </a:ext>
            </a:extLst>
          </p:cNvPr>
          <p:cNvSpPr txBox="1"/>
          <p:nvPr/>
        </p:nvSpPr>
        <p:spPr>
          <a:xfrm>
            <a:off x="242157" y="36670145"/>
            <a:ext cx="158160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9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일에는 한랭전선의 형태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11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일에는 정체전선의 형태로 전선 발달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0727D6F-EF32-03F0-2B7D-971707E3F1AA}"/>
              </a:ext>
            </a:extLst>
          </p:cNvPr>
          <p:cNvSpPr/>
          <p:nvPr/>
        </p:nvSpPr>
        <p:spPr>
          <a:xfrm>
            <a:off x="12160887" y="11907834"/>
            <a:ext cx="772160" cy="675062"/>
          </a:xfrm>
          <a:prstGeom prst="ellipse">
            <a:avLst/>
          </a:prstGeom>
          <a:noFill/>
          <a:ln w="38100">
            <a:solidFill>
              <a:srgbClr val="2DFF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A1714DC-719F-817A-23A6-F301C85C4621}"/>
              </a:ext>
            </a:extLst>
          </p:cNvPr>
          <p:cNvGrpSpPr/>
          <p:nvPr/>
        </p:nvGrpSpPr>
        <p:grpSpPr>
          <a:xfrm>
            <a:off x="17097348" y="9667433"/>
            <a:ext cx="5830471" cy="3708367"/>
            <a:chOff x="16949609" y="9686849"/>
            <a:chExt cx="3707948" cy="3218113"/>
          </a:xfrm>
        </p:grpSpPr>
        <p:pic>
          <p:nvPicPr>
            <p:cNvPr id="77" name="그림 76" descr="차트이(가) 표시된 사진&#10;&#10;자동 생성된 설명">
              <a:extLst>
                <a:ext uri="{FF2B5EF4-FFF2-40B4-BE49-F238E27FC236}">
                  <a16:creationId xmlns:a16="http://schemas.microsoft.com/office/drawing/2014/main" id="{F886E2A0-96A4-B89E-86B2-97446D489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3" t="9896" r="5857" b="6092"/>
            <a:stretch/>
          </p:blipFill>
          <p:spPr>
            <a:xfrm>
              <a:off x="16949609" y="10070241"/>
              <a:ext cx="3707948" cy="2834721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C8719B-F97B-6DFB-AA69-B070EA3D0B5F}"/>
                </a:ext>
              </a:extLst>
            </p:cNvPr>
            <p:cNvSpPr txBox="1"/>
            <p:nvPr/>
          </p:nvSpPr>
          <p:spPr>
            <a:xfrm>
              <a:off x="18701982" y="11973560"/>
              <a:ext cx="388373" cy="24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8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134F4-3648-C8E2-E766-4AC7CD705C73}"/>
                </a:ext>
              </a:extLst>
            </p:cNvPr>
            <p:cNvSpPr txBox="1"/>
            <p:nvPr/>
          </p:nvSpPr>
          <p:spPr>
            <a:xfrm>
              <a:off x="19763702" y="12149029"/>
              <a:ext cx="388373" cy="24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9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495D763-938A-04F9-3BE2-0B2471B65A54}"/>
                </a:ext>
              </a:extLst>
            </p:cNvPr>
            <p:cNvSpPr/>
            <p:nvPr/>
          </p:nvSpPr>
          <p:spPr>
            <a:xfrm>
              <a:off x="16993128" y="9686849"/>
              <a:ext cx="3477050" cy="4539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rgbClr val="2DFF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22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년 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7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호 태풍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MULAN</a:t>
              </a:r>
              <a:endParaRPr lang="ko-KR" altLang="en-US" b="1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D9CBC6-3737-4540-93C9-5769AC6A7FA9}"/>
                </a:ext>
              </a:extLst>
            </p:cNvPr>
            <p:cNvSpPr txBox="1"/>
            <p:nvPr/>
          </p:nvSpPr>
          <p:spPr>
            <a:xfrm>
              <a:off x="19189107" y="10790543"/>
              <a:ext cx="511133" cy="24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10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9A9058-38C2-93B9-F5EB-835A88E91509}"/>
                </a:ext>
              </a:extLst>
            </p:cNvPr>
            <p:cNvSpPr txBox="1"/>
            <p:nvPr/>
          </p:nvSpPr>
          <p:spPr>
            <a:xfrm>
              <a:off x="17779028" y="10353068"/>
              <a:ext cx="511133" cy="24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11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일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792FD3D-8D52-6EDC-449E-61D33B45F3B7}"/>
              </a:ext>
            </a:extLst>
          </p:cNvPr>
          <p:cNvSpPr txBox="1"/>
          <p:nvPr/>
        </p:nvSpPr>
        <p:spPr>
          <a:xfrm>
            <a:off x="22927819" y="10478271"/>
            <a:ext cx="82758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태풍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무란은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폭우 기간 시작과 동시에 정의되고 종료와 함께 소멸됨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태풍의 강도가 크게 강하지 않았기 때문에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태풍 카테고리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2(TD),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3(TS)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해당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이번 폭우 사례에 대한 영향은 미미할 것으로 추정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74F9596-0B92-A60F-CDDD-1FC15BB5AA65}"/>
              </a:ext>
            </a:extLst>
          </p:cNvPr>
          <p:cNvGrpSpPr/>
          <p:nvPr/>
        </p:nvGrpSpPr>
        <p:grpSpPr>
          <a:xfrm>
            <a:off x="707447" y="37545856"/>
            <a:ext cx="10395068" cy="5589810"/>
            <a:chOff x="6426585" y="13533113"/>
            <a:chExt cx="20586201" cy="20464661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A7D2121F-4C27-E74C-799E-79B8D8CA3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1" t="7746"/>
            <a:stretch/>
          </p:blipFill>
          <p:spPr>
            <a:xfrm>
              <a:off x="6426585" y="13533117"/>
              <a:ext cx="10234079" cy="10232327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E0024EF-BB03-555B-49E5-D3961168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1" t="7746"/>
            <a:stretch/>
          </p:blipFill>
          <p:spPr>
            <a:xfrm>
              <a:off x="16778706" y="13533113"/>
              <a:ext cx="10234080" cy="1023233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EF0BC44-DF03-9310-07FB-FCD86375F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185" r="-1354" b="-439"/>
            <a:stretch/>
          </p:blipFill>
          <p:spPr>
            <a:xfrm>
              <a:off x="6543958" y="23765447"/>
              <a:ext cx="10235417" cy="1023232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91C1F66-F0CA-E2A4-D255-E2C70373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6" t="7746"/>
            <a:stretch/>
          </p:blipFill>
          <p:spPr>
            <a:xfrm>
              <a:off x="16777369" y="23765440"/>
              <a:ext cx="10235417" cy="1023233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0FF3A4-14A2-ED66-A2F4-37F2369620D4}"/>
              </a:ext>
            </a:extLst>
          </p:cNvPr>
          <p:cNvSpPr txBox="1"/>
          <p:nvPr/>
        </p:nvSpPr>
        <p:spPr>
          <a:xfrm>
            <a:off x="5081547" y="37649430"/>
            <a:ext cx="633250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8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1C953-74F9-6D3A-88C0-B2F4355554DF}"/>
              </a:ext>
            </a:extLst>
          </p:cNvPr>
          <p:cNvSpPr txBox="1"/>
          <p:nvPr/>
        </p:nvSpPr>
        <p:spPr>
          <a:xfrm>
            <a:off x="10274872" y="37643591"/>
            <a:ext cx="633250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9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274D8-5030-AB04-12C5-3EB574F240A9}"/>
              </a:ext>
            </a:extLst>
          </p:cNvPr>
          <p:cNvSpPr txBox="1"/>
          <p:nvPr/>
        </p:nvSpPr>
        <p:spPr>
          <a:xfrm>
            <a:off x="5072543" y="40414960"/>
            <a:ext cx="633250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10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BFD7B-EB43-DEFF-3649-2858C3E13531}"/>
              </a:ext>
            </a:extLst>
          </p:cNvPr>
          <p:cNvSpPr txBox="1"/>
          <p:nvPr/>
        </p:nvSpPr>
        <p:spPr>
          <a:xfrm>
            <a:off x="10324268" y="40414960"/>
            <a:ext cx="633250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11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021B6-C6B7-04DB-67DB-6FDA5FE3DAED}"/>
              </a:ext>
            </a:extLst>
          </p:cNvPr>
          <p:cNvSpPr txBox="1"/>
          <p:nvPr/>
        </p:nvSpPr>
        <p:spPr>
          <a:xfrm>
            <a:off x="11036864" y="39234529"/>
            <a:ext cx="4979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폭우 기간 중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유독 강한 대류가 발생했을 것으로 추정된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9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 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높은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CAPE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의 분포가 나타남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AEFC43-CD7E-03A9-E20A-23BE019F69C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t="34824" r="4343" b="32908"/>
          <a:stretch/>
        </p:blipFill>
        <p:spPr>
          <a:xfrm>
            <a:off x="16630616" y="14105384"/>
            <a:ext cx="15293147" cy="326656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C14DD1-B919-AF1E-70EC-3787D6E390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2716" y="8371958"/>
            <a:ext cx="5448395" cy="8206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종관 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배경장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A4606-A440-C7B1-8EF4-1E692C2EADCC}"/>
              </a:ext>
            </a:extLst>
          </p:cNvPr>
          <p:cNvSpPr txBox="1"/>
          <p:nvPr/>
        </p:nvSpPr>
        <p:spPr>
          <a:xfrm>
            <a:off x="17010837" y="13418675"/>
            <a:ext cx="577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태풍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무란의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이동 경로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RSMC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도쿄 태풍 센터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E7BFC-5F82-C002-3CFA-D14FBFF08391}"/>
              </a:ext>
            </a:extLst>
          </p:cNvPr>
          <p:cNvSpPr txBox="1"/>
          <p:nvPr/>
        </p:nvSpPr>
        <p:spPr>
          <a:xfrm>
            <a:off x="707447" y="43149610"/>
            <a:ext cx="1032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폭우 기간 동안의 단열선도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방재기상정보시스템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C0AB5-6EE4-839C-1061-61B46061D0A2}"/>
              </a:ext>
            </a:extLst>
          </p:cNvPr>
          <p:cNvSpPr txBox="1"/>
          <p:nvPr/>
        </p:nvSpPr>
        <p:spPr>
          <a:xfrm>
            <a:off x="16651702" y="17366711"/>
            <a:ext cx="1527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연직적분된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수증기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(IWV)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채색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850hPa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지위고도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등치선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그리고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IVT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아노말리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벡터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3A49CA-CFFD-6017-A9A6-846DB2736117}"/>
              </a:ext>
            </a:extLst>
          </p:cNvPr>
          <p:cNvSpPr txBox="1"/>
          <p:nvPr/>
        </p:nvSpPr>
        <p:spPr>
          <a:xfrm>
            <a:off x="16454131" y="17945430"/>
            <a:ext cx="156982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수증기 분포 및 수송을 확인했을 때 폭우 발생 전부터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확장된 북서태평양 고기압의 가장자리를 따라 한반도 서쪽에 높은 수증기분포가 보였으며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 부터 강한 수증기 수송이 한반도로 유입되는 것을 확인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5E4201-E445-866E-D6D1-F0ACB1DC259B}"/>
              </a:ext>
            </a:extLst>
          </p:cNvPr>
          <p:cNvSpPr/>
          <p:nvPr/>
        </p:nvSpPr>
        <p:spPr>
          <a:xfrm>
            <a:off x="0" y="49941531"/>
            <a:ext cx="32399288" cy="4584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5519A-A6B8-745F-185A-B0ABD02C46AF}"/>
              </a:ext>
            </a:extLst>
          </p:cNvPr>
          <p:cNvSpPr txBox="1"/>
          <p:nvPr/>
        </p:nvSpPr>
        <p:spPr>
          <a:xfrm>
            <a:off x="482716" y="44673652"/>
            <a:ext cx="153756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지난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2022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년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월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일부터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11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일까지 수도권부터 충청지역까지 기록적인 폭우가 발생했다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특히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서울에서는 일 누적 강수량이 최대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381.5mm,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순간 최대 강수량이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141.5 mm hr-1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달하여 막대한 인명 피해와 재산상 피해를 유발하였다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해당 사례의 종관 배경장을 분석한 결과 폭우기간 전후로 한반도 기준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남고북저의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기압배치가 유지되었다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그 중에서도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월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 폭발적인 대류가 발생한 이유는 한반도 북쪽에 정체되어 있던 강한 저기압성 순환과 알타이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사얀에서부터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발생한 온대저기압이 한반도 근처에서 합쳐지며 강한 대류활동을 발생시켰기 때문으로 추정된다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상당온위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경도장과 단열선도 상에서도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9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 경계면의 발달로 강한 대류활동이 있었을 것임을 확인해 볼 수 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이번 사례의 또 한가지 특징으로는 폭우가 시작됨과 동시에 정의 된 태풍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무란이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강도가 강한 태풍은 아니었지만 폭우 기간 내내 존재했기 때문에 중규모 수치 모델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WRF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사용한 민감도 실험을 통해 그 영향을 확인해보고자 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그 결과 규준실험과 비교 했을 때 모의된 최대 일 누적 강수량이 크게 다르지 않았고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강수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영역대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또한 큰 변화가 없었다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따라서 태풍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무란은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이번 사례에 중요하지 않은 요인임을 생각해볼 수 있다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추후에 추가적인 종관분석 및 중규모 분석을 통해 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9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일의 강한 대류 발생 원인과 한반도 서쪽 강한 수증기 분포의 원인 등에 대해 분석할 예정이다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  <a:endParaRPr lang="ko-KR" altLang="en-US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1736D-E27E-BBDE-7885-8344B72F1AD0}"/>
              </a:ext>
            </a:extLst>
          </p:cNvPr>
          <p:cNvSpPr txBox="1"/>
          <p:nvPr/>
        </p:nvSpPr>
        <p:spPr>
          <a:xfrm>
            <a:off x="482716" y="9409573"/>
            <a:ext cx="15375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분석 자료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ERA5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재분석 자료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(1.5x1.5), JRA-55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재분석자료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(1.25x1.25)</a:t>
            </a:r>
          </a:p>
          <a:p>
            <a:endParaRPr lang="ko-KR" altLang="en-US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A1D43-92A4-F4CC-52F9-500C368CB0A0}"/>
              </a:ext>
            </a:extLst>
          </p:cNvPr>
          <p:cNvSpPr txBox="1"/>
          <p:nvPr/>
        </p:nvSpPr>
        <p:spPr>
          <a:xfrm>
            <a:off x="16672907" y="25987402"/>
            <a:ext cx="15023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태풍 </a:t>
            </a:r>
            <a:r>
              <a:rPr lang="en-US" altLang="ko-KR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‘</a:t>
            </a:r>
            <a:r>
              <a:rPr lang="ko-KR" altLang="en-US" sz="2700" b="1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무란</a:t>
            </a:r>
            <a:r>
              <a:rPr lang="en-US" altLang="ko-KR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’</a:t>
            </a:r>
            <a:r>
              <a:rPr lang="ko-KR" altLang="en-US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의 발생은 </a:t>
            </a:r>
            <a:r>
              <a:rPr lang="en-US" altLang="ko-KR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2022</a:t>
            </a:r>
            <a:r>
              <a:rPr lang="ko-KR" altLang="en-US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년 </a:t>
            </a:r>
            <a:r>
              <a:rPr lang="en-US" altLang="ko-KR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월 폭우 사례에 영향을 미쳤을까</a:t>
            </a:r>
            <a:r>
              <a:rPr lang="en-US" altLang="ko-KR" sz="27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8AADA-4A59-73E7-BECF-F2F39BC8E172}"/>
              </a:ext>
            </a:extLst>
          </p:cNvPr>
          <p:cNvSpPr txBox="1"/>
          <p:nvPr/>
        </p:nvSpPr>
        <p:spPr>
          <a:xfrm>
            <a:off x="16651821" y="26579864"/>
            <a:ext cx="15332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사용 모델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</a:t>
            </a:r>
            <a:r>
              <a:rPr lang="en-US" altLang="ko-KR" sz="3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WRF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(Weather research and forecasting)</a:t>
            </a:r>
            <a:endParaRPr lang="ko-KR" altLang="en-US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91FCDBC-B651-5B57-D17F-95214855BAC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3030" b="3605"/>
          <a:stretch/>
        </p:blipFill>
        <p:spPr>
          <a:xfrm>
            <a:off x="17905021" y="28104920"/>
            <a:ext cx="5353374" cy="2786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A39942-52E5-15A1-EE5C-358D922E2E9C}"/>
              </a:ext>
            </a:extLst>
          </p:cNvPr>
          <p:cNvSpPr txBox="1"/>
          <p:nvPr/>
        </p:nvSpPr>
        <p:spPr>
          <a:xfrm>
            <a:off x="17905022" y="31061680"/>
            <a:ext cx="5353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수치 실험 모의 영역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90F602-4DBA-E222-85D9-022A919C40DD}"/>
              </a:ext>
            </a:extLst>
          </p:cNvPr>
          <p:cNvSpPr txBox="1"/>
          <p:nvPr/>
        </p:nvSpPr>
        <p:spPr>
          <a:xfrm>
            <a:off x="23339257" y="28160635"/>
            <a:ext cx="6820640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적분 기간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2022.08.06.00 ~ 2022.08.12.00 (UTC)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해상도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9km (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공간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/ 30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초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시간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적운 대류 </a:t>
            </a:r>
            <a:r>
              <a:rPr lang="ko-KR" altLang="en-US" sz="20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모수화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방안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KF(</a:t>
            </a:r>
            <a:r>
              <a:rPr lang="en-US" altLang="ko-KR" sz="2000" b="0" i="0" dirty="0">
                <a:solidFill>
                  <a:srgbClr val="1F2328"/>
                </a:solidFill>
                <a:effectLst/>
                <a:latin typeface="ui-monospace"/>
              </a:rPr>
              <a:t>Kain-Fritsch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scheme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초기 및 경계 자료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ERA5 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재분석자료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(0.25 x 0.25)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경계 자료 입력 간격 </a:t>
            </a:r>
            <a:r>
              <a:rPr lang="en-US" altLang="ko-KR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: 6</a:t>
            </a:r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시간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270AAB9-194D-B015-0A94-ED6943FB91FF}"/>
              </a:ext>
            </a:extLst>
          </p:cNvPr>
          <p:cNvGrpSpPr/>
          <p:nvPr/>
        </p:nvGrpSpPr>
        <p:grpSpPr>
          <a:xfrm>
            <a:off x="17453470" y="31919730"/>
            <a:ext cx="13710936" cy="4587374"/>
            <a:chOff x="17957567" y="27643466"/>
            <a:chExt cx="11692640" cy="373389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0A4DD7-5FD1-549A-8A68-69B8526D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7567" y="27667145"/>
              <a:ext cx="5838256" cy="371021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DA2A67D-0CB2-DB2E-E578-7DD8F53D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5823" y="27643466"/>
              <a:ext cx="5854384" cy="373389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A800C74-D2D0-7196-2DE0-A4547E98C53E}"/>
              </a:ext>
            </a:extLst>
          </p:cNvPr>
          <p:cNvSpPr txBox="1"/>
          <p:nvPr/>
        </p:nvSpPr>
        <p:spPr>
          <a:xfrm>
            <a:off x="22327835" y="31772718"/>
            <a:ext cx="610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 </a:t>
            </a:r>
            <a:r>
              <a:rPr lang="ko-KR" altLang="en-US" sz="15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0F03-0631-2A29-5462-3AFB57FC90A8}"/>
              </a:ext>
            </a:extLst>
          </p:cNvPr>
          <p:cNvSpPr txBox="1"/>
          <p:nvPr/>
        </p:nvSpPr>
        <p:spPr>
          <a:xfrm>
            <a:off x="29228659" y="31772718"/>
            <a:ext cx="610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9 </a:t>
            </a:r>
            <a:r>
              <a:rPr lang="ko-KR" altLang="en-US" sz="15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42F9E10-43F2-5DD5-9CC8-A6B63DDF0C4B}"/>
              </a:ext>
            </a:extLst>
          </p:cNvPr>
          <p:cNvCxnSpPr>
            <a:cxnSpLocks/>
          </p:cNvCxnSpPr>
          <p:nvPr/>
        </p:nvCxnSpPr>
        <p:spPr>
          <a:xfrm flipV="1">
            <a:off x="16475367" y="38134703"/>
            <a:ext cx="15676985" cy="2277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05CA2F-1F87-50A4-8B21-AE832244ED5B}"/>
              </a:ext>
            </a:extLst>
          </p:cNvPr>
          <p:cNvSpPr txBox="1"/>
          <p:nvPr/>
        </p:nvSpPr>
        <p:spPr>
          <a:xfrm>
            <a:off x="17165778" y="37918945"/>
            <a:ext cx="3812186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민감도 실험 설계 및 결과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2B6811A-9DD3-5BED-7837-0E468CE22783}"/>
              </a:ext>
            </a:extLst>
          </p:cNvPr>
          <p:cNvCxnSpPr>
            <a:cxnSpLocks/>
          </p:cNvCxnSpPr>
          <p:nvPr/>
        </p:nvCxnSpPr>
        <p:spPr>
          <a:xfrm flipV="1">
            <a:off x="16475367" y="27556137"/>
            <a:ext cx="15676985" cy="2277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01E33E9-1AA6-4A59-B333-B941B67FED98}"/>
              </a:ext>
            </a:extLst>
          </p:cNvPr>
          <p:cNvSpPr txBox="1"/>
          <p:nvPr/>
        </p:nvSpPr>
        <p:spPr>
          <a:xfrm>
            <a:off x="17165778" y="27340379"/>
            <a:ext cx="3812186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규준 실험 설계 및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DF458A-DCD1-0627-4FFF-A799CF33BEF3}"/>
              </a:ext>
            </a:extLst>
          </p:cNvPr>
          <p:cNvSpPr txBox="1"/>
          <p:nvPr/>
        </p:nvSpPr>
        <p:spPr>
          <a:xfrm>
            <a:off x="17165778" y="36582431"/>
            <a:ext cx="140378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수도권 지역을 중심으로 밴드 형태의 </a:t>
            </a:r>
            <a:r>
              <a:rPr lang="ko-KR" altLang="en-US" sz="25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강수대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분포가 모의되는 것을 확인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endParaRPr lang="en-US" altLang="ko-KR" sz="1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일의 일 최대 누적 강수량은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226 mm, 9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일은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168.5mm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모의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B337F88-4411-ED81-3A64-DFF1DA877434}"/>
              </a:ext>
            </a:extLst>
          </p:cNvPr>
          <p:cNvGrpSpPr/>
          <p:nvPr/>
        </p:nvGrpSpPr>
        <p:grpSpPr>
          <a:xfrm>
            <a:off x="22633179" y="38809108"/>
            <a:ext cx="5353374" cy="3033570"/>
            <a:chOff x="21573791" y="34002396"/>
            <a:chExt cx="5353374" cy="278650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65007E6-3993-3308-3E19-F4C38A6ED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13030" b="3605"/>
            <a:stretch/>
          </p:blipFill>
          <p:spPr>
            <a:xfrm>
              <a:off x="21573791" y="34002396"/>
              <a:ext cx="5353374" cy="2786505"/>
            </a:xfrm>
            <a:prstGeom prst="rect">
              <a:avLst/>
            </a:prstGeom>
          </p:spPr>
        </p:pic>
        <p:sp>
          <p:nvSpPr>
            <p:cNvPr id="54" name="액자 53">
              <a:extLst>
                <a:ext uri="{FF2B5EF4-FFF2-40B4-BE49-F238E27FC236}">
                  <a16:creationId xmlns:a16="http://schemas.microsoft.com/office/drawing/2014/main" id="{69814E35-1034-3EEB-58F1-FEDB9F42E2E8}"/>
                </a:ext>
              </a:extLst>
            </p:cNvPr>
            <p:cNvSpPr/>
            <p:nvPr/>
          </p:nvSpPr>
          <p:spPr>
            <a:xfrm>
              <a:off x="22044973" y="36484389"/>
              <a:ext cx="4771332" cy="45719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93E54FA-B28D-9588-A73B-AD0CC9327831}"/>
              </a:ext>
            </a:extLst>
          </p:cNvPr>
          <p:cNvCxnSpPr>
            <a:cxnSpLocks/>
          </p:cNvCxnSpPr>
          <p:nvPr/>
        </p:nvCxnSpPr>
        <p:spPr>
          <a:xfrm>
            <a:off x="27925593" y="41532154"/>
            <a:ext cx="313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07C9DFD-9DA7-1685-C2FA-D2B57C45658A}"/>
                  </a:ext>
                </a:extLst>
              </p:cNvPr>
              <p:cNvSpPr txBox="1"/>
              <p:nvPr/>
            </p:nvSpPr>
            <p:spPr>
              <a:xfrm>
                <a:off x="28390467" y="40269071"/>
                <a:ext cx="3203837" cy="2546403"/>
              </a:xfrm>
              <a:prstGeom prst="rect">
                <a:avLst/>
              </a:prstGeom>
              <a:solidFill>
                <a:srgbClr val="FFAFA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dirty="0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수치 실험 모의 영역의 남쪽 경계면에서</a:t>
                </a:r>
                <a:endParaRPr lang="en-US" altLang="ko-KR" sz="25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algn="ctr"/>
                <a:r>
                  <a:rPr lang="ko-KR" altLang="en-US" sz="2500" dirty="0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연직 </a:t>
                </a:r>
                <a:r>
                  <a:rPr lang="ko-KR" altLang="en-US" sz="2500" dirty="0" err="1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적분된</a:t>
                </a:r>
                <a:r>
                  <a:rPr lang="ko-KR" altLang="en-US" sz="2500" dirty="0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 남북 방향의 수증기 수송 </a:t>
                </a:r>
                <a:r>
                  <a:rPr lang="en-US" altLang="ko-KR" sz="2500" dirty="0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250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500" b="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  <m:t>1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  <m:t>000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  <m:t>h𝑃𝑎</m:t>
                        </m:r>
                      </m:sub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  <m:t>300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  <m:t>h𝑃𝑎</m:t>
                        </m:r>
                      </m:sup>
                      <m:e>
                        <m:r>
                          <a:rPr lang="en-US" altLang="ko-KR" sz="2500" b="0" i="1" smtClean="0">
                            <a:latin typeface="Cambria Math" panose="02040503050406030204" pitchFamily="18" charset="0"/>
                            <a:ea typeface="나눔스퀘어 네오 OTF Regular" panose="00000500000000000000" pitchFamily="50" charset="-127"/>
                          </a:rPr>
                          <m:t>𝑞𝑣</m:t>
                        </m:r>
                      </m:e>
                    </m:nary>
                    <m:r>
                      <a:rPr lang="en-US" altLang="ko-KR" sz="2500" b="0" i="1" smtClean="0">
                        <a:latin typeface="Cambria Math" panose="02040503050406030204" pitchFamily="18" charset="0"/>
                        <a:ea typeface="나눔스퀘어 네오 OTF Regular" panose="00000500000000000000" pitchFamily="50" charset="-127"/>
                      </a:rPr>
                      <m:t> 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  <a:ea typeface="나눔스퀘어 네오 OTF Regular" panose="00000500000000000000" pitchFamily="50" charset="-127"/>
                      </a:rPr>
                      <m:t>𝑑𝑝</m:t>
                    </m:r>
                  </m:oMath>
                </a14:m>
                <a:r>
                  <a:rPr lang="en-US" altLang="ko-KR" sz="2500" dirty="0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)</a:t>
                </a:r>
                <a:r>
                  <a:rPr lang="ko-KR" altLang="en-US" sz="2500" dirty="0"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을 반으로 줄임</a:t>
                </a:r>
                <a:endParaRPr lang="en-US" altLang="ko-KR" sz="25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07C9DFD-9DA7-1685-C2FA-D2B57C456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467" y="40269071"/>
                <a:ext cx="3203837" cy="2546403"/>
              </a:xfrm>
              <a:prstGeom prst="rect">
                <a:avLst/>
              </a:prstGeom>
              <a:blipFill>
                <a:blip r:embed="rId22"/>
                <a:stretch>
                  <a:fillRect l="-1901" t="-2153" r="-1711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그림 74">
            <a:extLst>
              <a:ext uri="{FF2B5EF4-FFF2-40B4-BE49-F238E27FC236}">
                <a16:creationId xmlns:a16="http://schemas.microsoft.com/office/drawing/2014/main" id="{16708ADF-C00C-B322-9C89-65E0EF4ED4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79613" y="38680152"/>
            <a:ext cx="5822835" cy="316252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812C1B0-374C-FCA0-5FDB-8693A759CA70}"/>
              </a:ext>
            </a:extLst>
          </p:cNvPr>
          <p:cNvSpPr txBox="1"/>
          <p:nvPr/>
        </p:nvSpPr>
        <p:spPr>
          <a:xfrm>
            <a:off x="20629995" y="41831008"/>
            <a:ext cx="1784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그림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0FFDCC5-9E4B-9DAC-99BD-C79C973F80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87" y="43290092"/>
            <a:ext cx="6846012" cy="452311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0D8CE3E8-FDF0-FFEA-10B5-83B0876EDB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608" y="43230796"/>
            <a:ext cx="6846012" cy="45239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9DB06CB-3231-9941-0947-80934036D317}"/>
              </a:ext>
            </a:extLst>
          </p:cNvPr>
          <p:cNvSpPr txBox="1"/>
          <p:nvPr/>
        </p:nvSpPr>
        <p:spPr>
          <a:xfrm>
            <a:off x="17280561" y="47989605"/>
            <a:ext cx="140378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규준실험과 비교했을 때 최대 일 누적 강수량에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50-70mm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정도의 차이가 발생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강수 영역은 크게 달라지지 않음</a:t>
            </a:r>
            <a:endParaRPr lang="en-US" altLang="ko-KR" sz="1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규준실험의 결과와 크게 달라지지 않는 것으로 보아 태풍의 영향은 아주 미미했을 것으로 추정 됨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0F1A6E8-4808-6384-DF20-043D74336C28}"/>
              </a:ext>
            </a:extLst>
          </p:cNvPr>
          <p:cNvSpPr/>
          <p:nvPr/>
        </p:nvSpPr>
        <p:spPr>
          <a:xfrm>
            <a:off x="18392938" y="40790821"/>
            <a:ext cx="772160" cy="675062"/>
          </a:xfrm>
          <a:prstGeom prst="ellipse">
            <a:avLst/>
          </a:prstGeom>
          <a:noFill/>
          <a:ln w="38100">
            <a:solidFill>
              <a:srgbClr val="2DFF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9142103-D6AD-97F5-D646-DDB28E258583}"/>
              </a:ext>
            </a:extLst>
          </p:cNvPr>
          <p:cNvSpPr txBox="1"/>
          <p:nvPr/>
        </p:nvSpPr>
        <p:spPr>
          <a:xfrm>
            <a:off x="19380558" y="41082439"/>
            <a:ext cx="12125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2DFF2D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MULAN</a:t>
            </a:r>
            <a:endParaRPr lang="ko-KR" altLang="en-US" sz="1300" b="1" dirty="0">
              <a:solidFill>
                <a:srgbClr val="2DFF2D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58CE522-FF03-E5A5-A8F6-EF4D9079184B}"/>
              </a:ext>
            </a:extLst>
          </p:cNvPr>
          <p:cNvGrpSpPr/>
          <p:nvPr/>
        </p:nvGrpSpPr>
        <p:grpSpPr>
          <a:xfrm>
            <a:off x="17338687" y="19735872"/>
            <a:ext cx="13880128" cy="2830027"/>
            <a:chOff x="17938375" y="19382378"/>
            <a:chExt cx="12045859" cy="2830027"/>
          </a:xfrm>
        </p:grpSpPr>
        <p:pic>
          <p:nvPicPr>
            <p:cNvPr id="98" name="그림 97" descr="지도이(가) 표시된 사진&#10;&#10;자동 생성된 설명">
              <a:extLst>
                <a:ext uri="{FF2B5EF4-FFF2-40B4-BE49-F238E27FC236}">
                  <a16:creationId xmlns:a16="http://schemas.microsoft.com/office/drawing/2014/main" id="{1DE0361C-E6B5-C50E-912E-F7A73E705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8375" y="19484988"/>
              <a:ext cx="2740416" cy="2704337"/>
            </a:xfrm>
            <a:prstGeom prst="rect">
              <a:avLst/>
            </a:prstGeom>
          </p:spPr>
        </p:pic>
        <p:pic>
          <p:nvPicPr>
            <p:cNvPr id="100" name="그림 99" descr="지도이(가) 표시된 사진&#10;&#10;자동 생성된 설명">
              <a:extLst>
                <a:ext uri="{FF2B5EF4-FFF2-40B4-BE49-F238E27FC236}">
                  <a16:creationId xmlns:a16="http://schemas.microsoft.com/office/drawing/2014/main" id="{5B883C6F-62E3-470D-D17E-00A65789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7047" y="19393348"/>
              <a:ext cx="2796533" cy="2759715"/>
            </a:xfrm>
            <a:prstGeom prst="rect">
              <a:avLst/>
            </a:prstGeom>
          </p:spPr>
        </p:pic>
        <p:pic>
          <p:nvPicPr>
            <p:cNvPr id="102" name="그림 101" descr="지도이(가) 표시된 사진&#10;&#10;자동 생성된 설명">
              <a:extLst>
                <a:ext uri="{FF2B5EF4-FFF2-40B4-BE49-F238E27FC236}">
                  <a16:creationId xmlns:a16="http://schemas.microsoft.com/office/drawing/2014/main" id="{6FD15562-A719-1D1F-6AF9-A62401FD7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442" y="19388403"/>
              <a:ext cx="2861677" cy="2824002"/>
            </a:xfrm>
            <a:prstGeom prst="rect">
              <a:avLst/>
            </a:prstGeom>
          </p:spPr>
        </p:pic>
        <p:pic>
          <p:nvPicPr>
            <p:cNvPr id="104" name="그림 103" descr="지도이(가) 표시된 사진&#10;&#10;자동 생성된 설명">
              <a:extLst>
                <a:ext uri="{FF2B5EF4-FFF2-40B4-BE49-F238E27FC236}">
                  <a16:creationId xmlns:a16="http://schemas.microsoft.com/office/drawing/2014/main" id="{ECD0F53F-82B6-7946-7D58-AA5139E3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7790" y="19382378"/>
              <a:ext cx="2826444" cy="278923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3E001BC9-A324-2348-7330-D4E0625D73AC}"/>
              </a:ext>
            </a:extLst>
          </p:cNvPr>
          <p:cNvSpPr txBox="1"/>
          <p:nvPr/>
        </p:nvSpPr>
        <p:spPr>
          <a:xfrm>
            <a:off x="18004132" y="22700066"/>
            <a:ext cx="12078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위성자료로 나타낸 운정 온도 분포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국가 기성 위성 센터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50A2284-A672-2E73-3CCF-771BC28048C2}"/>
              </a:ext>
            </a:extLst>
          </p:cNvPr>
          <p:cNvSpPr txBox="1"/>
          <p:nvPr/>
        </p:nvSpPr>
        <p:spPr>
          <a:xfrm>
            <a:off x="16459199" y="23252972"/>
            <a:ext cx="156931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수증기 공급은 폭우기간 내내 충분했지만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경계면이 강하게 발달했던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9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일에는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Cold cloud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가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나타나고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11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일에는 상대적으로 </a:t>
            </a:r>
            <a:r>
              <a:rPr lang="en-US" altLang="ko-KR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Warm cloud</a:t>
            </a:r>
            <a:r>
              <a:rPr lang="ko-KR" altLang="en-US" sz="25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가 나타남</a:t>
            </a:r>
            <a:endParaRPr lang="en-US" altLang="ko-KR" sz="25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9BECC982-A7C7-8E91-2F2F-FC644C97CACD}"/>
              </a:ext>
            </a:extLst>
          </p:cNvPr>
          <p:cNvSpPr/>
          <p:nvPr/>
        </p:nvSpPr>
        <p:spPr>
          <a:xfrm>
            <a:off x="1638300" y="24034112"/>
            <a:ext cx="137160" cy="129071"/>
          </a:xfrm>
          <a:prstGeom prst="plus">
            <a:avLst>
              <a:gd name="adj" fmla="val 50000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757B0A1B-1FDF-B4CF-41B2-45EBF8D63E3E}"/>
              </a:ext>
            </a:extLst>
          </p:cNvPr>
          <p:cNvSpPr/>
          <p:nvPr/>
        </p:nvSpPr>
        <p:spPr>
          <a:xfrm>
            <a:off x="5646217" y="24251315"/>
            <a:ext cx="137160" cy="129071"/>
          </a:xfrm>
          <a:prstGeom prst="plus">
            <a:avLst>
              <a:gd name="adj" fmla="val 50000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3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1769</TotalTime>
  <Words>898</Words>
  <Application>Microsoft Office PowerPoint</Application>
  <PresentationFormat>사용자 지정</PresentationFormat>
  <Paragraphs>84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3" baseType="lpstr">
      <vt:lpstr>G마켓 산스 Medium</vt:lpstr>
      <vt:lpstr>Microsoft GothicNeo</vt:lpstr>
      <vt:lpstr>ui-monospace</vt:lpstr>
      <vt:lpstr>나눔스퀘어 네오 OTF Bold</vt:lpstr>
      <vt:lpstr>나눔스퀘어 네오 OTF ExtraBold</vt:lpstr>
      <vt:lpstr>나눔스퀘어 네오 OTF Regular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수진</dc:creator>
  <cp:lastModifiedBy>User</cp:lastModifiedBy>
  <cp:revision>144</cp:revision>
  <cp:lastPrinted>2023-04-05T08:27:21Z</cp:lastPrinted>
  <dcterms:created xsi:type="dcterms:W3CDTF">2023-04-02T15:47:18Z</dcterms:created>
  <dcterms:modified xsi:type="dcterms:W3CDTF">2023-09-27T03:36:09Z</dcterms:modified>
</cp:coreProperties>
</file>